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9"/>
  </p:notesMasterIdLst>
  <p:sldIdLst>
    <p:sldId id="1551" r:id="rId2"/>
    <p:sldId id="1553" r:id="rId3"/>
    <p:sldId id="1546" r:id="rId4"/>
    <p:sldId id="1547" r:id="rId5"/>
    <p:sldId id="1548" r:id="rId6"/>
    <p:sldId id="1549" r:id="rId7"/>
    <p:sldId id="1550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EC2ADC-A731-4929-A60D-78F94BA2E2FA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59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A8C9CA9-6860-4AD0-972D-2271413C6A1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8AD32-362E-4AA5-B5C5-5B2624831E7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4CCA198-87D4-4AD5-B413-1ACA4ADC5497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107C-6DFB-4AF2-9A0B-B21E7D4E627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BAC5-88E1-4C01-8B1F-85AF0D40C6E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B4FF598-9B97-422F-9C13-C524AF7E9A1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2239FC2-EF62-4CEC-B8DB-6305FF7680B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438F-3AFB-4963-9231-1D6985EF693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1D74-A740-4C49-9FE5-545AA3CD0CD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E772-AA70-4C9F-9647-5733C9F654A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86E667F-9D07-492B-AD3C-8AD03C43937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592F98-1B61-4900-A461-122FEE74A9D7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Aufgabe 2 und 3 - Pflichtteil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In einer der Aufgaben 2 oder 3 soll fast immer eine Stammfunktion gefunden oder der Wert eines Integrals ausgerechnet werden. </a:t>
            </a:r>
          </a:p>
          <a:p>
            <a:pPr marL="0" indent="0">
              <a:spcAft>
                <a:spcPts val="0"/>
              </a:spcAft>
              <a:buNone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In der anderen Aufgabe soll zumeist die Lösung einer Gleichung (häufig quadratisch) gefunden werden. </a:t>
            </a:r>
          </a:p>
        </p:txBody>
      </p:sp>
    </p:spTree>
    <p:extLst>
      <p:ext uri="{BB962C8B-B14F-4D97-AF65-F5344CB8AC3E}">
        <p14:creationId xmlns:p14="http://schemas.microsoft.com/office/powerpoint/2010/main" val="107192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Fähigkeiten für „Integralaufgabe“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Für die „Integralaufgabe“ müssen Sie die entsprechenden Integrationsregeln kennen, nämlich:</a:t>
            </a:r>
          </a:p>
          <a:p>
            <a:pPr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Das Bestimmen einer Stammfunktion.</a:t>
            </a:r>
            <a:b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</a:b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Sie müssen </a:t>
            </a:r>
            <a:r>
              <a:rPr lang="de-DE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also </a:t>
            </a: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elementare </a:t>
            </a:r>
            <a:r>
              <a:rPr lang="de-DE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Funktionen „</a:t>
            </a:r>
            <a:r>
              <a:rPr lang="de-DE" sz="2400" dirty="0" err="1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aufleiten</a:t>
            </a: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“ können.</a:t>
            </a:r>
            <a:b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</a:b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Insbesondere sollten Sie die Potenzregel für Integrale kennen.</a:t>
            </a:r>
          </a:p>
          <a:p>
            <a:pPr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Die „Kettenregel rückwärts“, genauer: Lineare Substitution</a:t>
            </a:r>
          </a:p>
          <a:p>
            <a:pPr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den „Hauptsatz“ (der Differenzial- und Integralrechnung)</a:t>
            </a:r>
          </a:p>
          <a:p>
            <a:pPr marL="0" indent="0">
              <a:spcAft>
                <a:spcPts val="0"/>
              </a:spcAft>
              <a:buSzPct val="100000"/>
              <a:buNone/>
            </a:pPr>
            <a:endParaRPr lang="de-DE" sz="2400" dirty="0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marL="0" indent="0">
              <a:spcAft>
                <a:spcPts val="0"/>
              </a:spcAft>
              <a:buSzPct val="100000"/>
              <a:buNone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Sie sollten außerdem das Bestimmen einer Fläche mit Hilfe von Integralen beherrschen.</a:t>
            </a:r>
          </a:p>
          <a:p>
            <a:pPr marL="0" indent="0">
              <a:spcAft>
                <a:spcPts val="0"/>
              </a:spcAft>
              <a:buNone/>
            </a:pPr>
            <a:endParaRPr lang="de-DE" sz="2400" dirty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38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Elementare Integrale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703654" y="1916832"/>
              <a:ext cx="5736692" cy="3911745"/>
            </p:xfrm>
            <a:graphic>
              <a:graphicData uri="http://schemas.openxmlformats.org/drawingml/2006/table">
                <a:tbl>
                  <a:tblPr firstRow="1" bandRow="1">
                    <a:tableStyleId>{3C2FFA5D-87B4-456A-9821-1D502468CF0F}</a:tableStyleId>
                  </a:tblPr>
                  <a:tblGrid>
                    <a:gridCol w="198642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75027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785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dirty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  <m:r>
                                  <a:rPr lang="de-DE" b="1" i="1" dirty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de-DE" b="1" i="1" dirty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de-DE" b="1" i="1" dirty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)=</m:t>
                                </m:r>
                                <m:r>
                                  <a:rPr lang="de-DE" b="1" i="1" dirty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  <m:r>
                                  <a:rPr lang="de-DE" b="1" i="1" dirty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‘(</m:t>
                                </m:r>
                                <m:r>
                                  <a:rPr lang="de-DE" b="1" i="1" dirty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de-DE" b="1" i="1" dirty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b="1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dirty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  <a:ea typeface="OpenSymbol"/>
                                  </a:rPr>
                                  <m:t>∫</m:t>
                                </m:r>
                                <m:r>
                                  <a:rPr lang="de-DE" b="1" i="1" dirty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  <m:r>
                                  <a:rPr lang="de-DE" b="1" i="1" dirty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de-DE" b="1" i="1" dirty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de-DE" b="1" i="1" dirty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b="1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785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i="1" smtClean="0">
                                    <a:latin typeface="Cambria Math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i="1" smtClean="0">
                                    <a:latin typeface="Cambria Math"/>
                                  </a:rPr>
                                  <m:t>𝑐𝑥</m:t>
                                </m:r>
                                <m:r>
                                  <a:rPr lang="de-DE" sz="1800" i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de-DE" sz="1800" i="1">
                                    <a:latin typeface="Cambria Math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de-DE" sz="1800" i="0" dirty="0">
                            <a:latin typeface="Albany" pitchFamily="1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4444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sz="180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de-DE" sz="1800" i="0">
                                        <a:latin typeface="Cambria Math"/>
                                      </a:rPr>
                                      <m:t>+1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de-DE" sz="1800" i="0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  <m:r>
                                  <a:rPr lang="de-DE" sz="1800" i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de-DE" sz="1800" i="1">
                                    <a:latin typeface="Cambria Math"/>
                                  </a:rPr>
                                  <m:t>𝐶</m:t>
                                </m:r>
                                <m:r>
                                  <a:rPr lang="de-DE" sz="1800" i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de-DE" sz="1800" b="0" i="1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de-DE" sz="18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de-DE" sz="1800" i="0">
                                    <a:latin typeface="Cambria Math"/>
                                  </a:rPr>
                                  <m:t>≠−1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785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DE" sz="1800" smtClean="0">
                                    <a:latin typeface="Cambria Math"/>
                                  </a:rPr>
                                  <m:t>sin</m:t>
                                </m:r>
                                <m:d>
                                  <m:d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de-DE" sz="1800" i="0">
                                    <a:latin typeface="Cambria Math"/>
                                  </a:rPr>
                                  <m:t>cos</m:t>
                                </m:r>
                                <m:d>
                                  <m:d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DE" sz="1800" i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de-DE" sz="1800" i="1">
                                    <a:latin typeface="Cambria Math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785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DE" sz="1800" smtClean="0">
                                    <a:latin typeface="Cambria Math"/>
                                  </a:rPr>
                                  <m:t>cos</m:t>
                                </m:r>
                                <m:d>
                                  <m:d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DE" sz="1800" smtClean="0">
                                    <a:latin typeface="Cambria Math"/>
                                  </a:rPr>
                                  <m:t>sin</m:t>
                                </m:r>
                                <m:d>
                                  <m:d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DE" sz="1800" i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de-DE" sz="1800" i="1">
                                    <a:latin typeface="Cambria Math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97859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67863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sz="180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DE" sz="1800" smtClean="0">
                                    <a:latin typeface="Cambria Math"/>
                                  </a:rPr>
                                  <m:t>ln</m:t>
                                </m:r>
                                <m:d>
                                  <m:d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800" i="0">
                                        <a:latin typeface="Cambria Math"/>
                                      </a:rPr>
                                      <m:t>∣</m:t>
                                    </m:r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de-DE" sz="1800" i="0">
                                        <a:latin typeface="Cambria Math"/>
                                      </a:rPr>
                                      <m:t>∣</m:t>
                                    </m:r>
                                  </m:e>
                                </m:d>
                                <m:r>
                                  <a:rPr lang="de-DE" sz="1800" i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de-DE" sz="1800" i="1">
                                    <a:latin typeface="Cambria Math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59937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  <m:r>
                                  <a:rPr lang="de-DE" sz="1800" i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de-DE" sz="1800" i="1">
                                    <a:latin typeface="Cambria Math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703654" y="1916832"/>
              <a:ext cx="5736692" cy="3911745"/>
            </p:xfrm>
            <a:graphic>
              <a:graphicData uri="http://schemas.openxmlformats.org/drawingml/2006/table">
                <a:tbl>
                  <a:tblPr firstRow="1" bandRow="1">
                    <a:tableStyleId>{3C2FFA5D-87B4-456A-9821-1D502468CF0F}</a:tableStyleId>
                  </a:tblPr>
                  <a:tblGrid>
                    <a:gridCol w="1986420"/>
                    <a:gridCol w="3750272"/>
                  </a:tblGrid>
                  <a:tr h="39785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147" t="-3077" r="-191718" b="-9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54058" t="-3077" r="-1461" b="-907692"/>
                          </a:stretch>
                        </a:blipFill>
                      </a:tcPr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2147" t="-101515" r="-191718" b="-7939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54058" t="-101515" r="-1461" b="-793939"/>
                          </a:stretch>
                        </a:blipFill>
                      </a:tcPr>
                    </a:tc>
                  </a:tr>
                  <a:tr h="64444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2147" t="-125472" r="-191718" b="-3943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54058" t="-125472" r="-1461" b="-394340"/>
                          </a:stretch>
                        </a:blipFill>
                      </a:tcPr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2147" t="-367692" r="-191718" b="-54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54058" t="-367692" r="-1461" b="-543077"/>
                          </a:stretch>
                        </a:blipFill>
                      </a:tcPr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2147" t="-460606" r="-191718" b="-4348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54058" t="-460606" r="-1461" b="-434848"/>
                          </a:stretch>
                        </a:blipFill>
                      </a:tcPr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</a:tr>
                  <a:tr h="678631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2147" t="-391892" r="-191718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54058" t="-391892" r="-1461" b="-100000"/>
                          </a:stretch>
                        </a:blipFill>
                      </a:tcPr>
                    </a:tc>
                  </a:tr>
                  <a:tr h="59937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2147" t="-551515" r="-191718" b="-121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54058" t="-551515" r="-1461" b="-1212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4168" y="473942"/>
            <a:ext cx="2274005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16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Rechenregeln für Integrale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2529403"/>
                  </p:ext>
                </p:extLst>
              </p:nvPr>
            </p:nvGraphicFramePr>
            <p:xfrm>
              <a:off x="821426" y="2276872"/>
              <a:ext cx="7206958" cy="2987656"/>
            </p:xfrm>
            <a:graphic>
              <a:graphicData uri="http://schemas.openxmlformats.org/drawingml/2006/table">
                <a:tbl>
                  <a:tblPr firstRow="1" bandRow="1">
                    <a:tableStyleId>{3C2FFA5D-87B4-456A-9821-1D502468CF0F}</a:tableStyleId>
                  </a:tblPr>
                  <a:tblGrid>
                    <a:gridCol w="193554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27141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785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>
                              <a:solidFill>
                                <a:srgbClr val="0000FF"/>
                              </a:solidFill>
                            </a:rPr>
                            <a:t>Bezeichnung</a:t>
                          </a:r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rgbClr val="0000FF"/>
                              </a:solidFill>
                            </a:rPr>
                            <a:t>Rechenregel</a:t>
                          </a:r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54276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Summenregel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subHide m:val="on"/>
                                    <m:supHide m:val="on"/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d>
                                      <m:dPr>
                                        <m:ctrlPr>
                                          <a:rPr lang="de-D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sz="1800" i="1">
                                            <a:latin typeface="Cambria Math"/>
                                          </a:rPr>
                                          <m:t>𝑓</m:t>
                                        </m:r>
                                        <m:d>
                                          <m:dPr>
                                            <m:ctrlPr>
                                              <a:rPr lang="de-D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de-DE" sz="1800" i="1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  <m:r>
                                          <a:rPr lang="de-DE" sz="1800">
                                            <a:latin typeface="Cambria Math"/>
                                          </a:rPr>
                                          <m:t>+</m:t>
                                        </m:r>
                                        <m:r>
                                          <a:rPr lang="de-DE" sz="1800" i="1">
                                            <a:latin typeface="Cambria Math"/>
                                          </a:rPr>
                                          <m:t>𝑔</m:t>
                                        </m:r>
                                        <m:d>
                                          <m:dPr>
                                            <m:ctrlPr>
                                              <a:rPr lang="de-D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de-DE" sz="1800" i="1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</m:d>
                                  </m:e>
                                </m:nary>
                                <m:r>
                                  <a:rPr lang="de-DE" sz="1800" i="1">
                                    <a:latin typeface="Cambria Math"/>
                                  </a:rPr>
                                  <m:t>𝑑𝑥</m:t>
                                </m:r>
                                <m:r>
                                  <a:rPr lang="de-DE" sz="1800">
                                    <a:latin typeface="Cambria Math"/>
                                  </a:rPr>
                                  <m:t>=</m:t>
                                </m:r>
                                <m:nary>
                                  <m:naryPr>
                                    <m:subHide m:val="on"/>
                                    <m:supHide m:val="on"/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</m:nary>
                                <m:d>
                                  <m:d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DE" sz="1800" i="1">
                                    <a:latin typeface="Cambria Math"/>
                                  </a:rPr>
                                  <m:t>𝑑𝑥</m:t>
                                </m:r>
                                <m:r>
                                  <a:rPr lang="de-DE" sz="1800">
                                    <a:latin typeface="Cambria Math"/>
                                  </a:rPr>
                                  <m:t>+</m:t>
                                </m:r>
                                <m:nary>
                                  <m:naryPr>
                                    <m:subHide m:val="on"/>
                                    <m:supHide m:val="on"/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𝑔</m:t>
                                    </m:r>
                                  </m:e>
                                </m:nary>
                                <m:d>
                                  <m:d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DE" sz="1800" i="1">
                                    <a:latin typeface="Cambria Math"/>
                                  </a:rPr>
                                  <m:t>𝑑𝑥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2008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Konstanter Faktor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subHide m:val="on"/>
                                    <m:supHide m:val="on"/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</m:nary>
                                <m:r>
                                  <a:rPr lang="de-DE" sz="1800"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de-DE" sz="1800" i="1"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DE" sz="1800" i="1">
                                    <a:latin typeface="Cambria Math"/>
                                  </a:rPr>
                                  <m:t>𝑑𝑥</m:t>
                                </m:r>
                                <m:r>
                                  <a:rPr lang="de-DE" sz="180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de-DE" sz="1800" i="1">
                                    <a:latin typeface="Cambria Math"/>
                                  </a:rPr>
                                  <m:t>𝑐</m:t>
                                </m:r>
                                <m:r>
                                  <a:rPr lang="de-DE" sz="1800">
                                    <a:latin typeface="Cambria Math"/>
                                  </a:rPr>
                                  <m:t>⋅</m:t>
                                </m:r>
                                <m:nary>
                                  <m:naryPr>
                                    <m:subHide m:val="on"/>
                                    <m:supHide m:val="on"/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</m:nary>
                                <m:d>
                                  <m:d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DE" sz="1800" i="1">
                                    <a:latin typeface="Cambria Math"/>
                                  </a:rPr>
                                  <m:t>𝑑𝑥</m:t>
                                </m:r>
                                <m:r>
                                  <a:rPr lang="de-DE" sz="180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de-DE" sz="1800" i="1">
                                    <a:latin typeface="Cambria Math"/>
                                  </a:rPr>
                                  <m:t>𝑐</m:t>
                                </m:r>
                                <m:r>
                                  <a:rPr lang="de-DE" sz="1800">
                                    <a:latin typeface="Cambria Math"/>
                                  </a:rPr>
                                  <m:t>∈</m:t>
                                </m:r>
                                <m:r>
                                  <a:rPr lang="de-DE" sz="1800">
                                    <a:latin typeface="Cambria Math"/>
                                  </a:rPr>
                                  <m:t>ℝ</m:t>
                                </m:r>
                              </m:oMath>
                            </m:oMathPara>
                          </a14:m>
                          <a:endParaRPr lang="de-DE" sz="1800" dirty="0">
                            <a:latin typeface="Albany" pitchFamily="1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79208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Kettenregel „rückwärts“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subHide m:val="on"/>
                                    <m:supHide m:val="on"/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</m:nary>
                                <m:d>
                                  <m:d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𝑔</m:t>
                                    </m:r>
                                    <m:d>
                                      <m:dPr>
                                        <m:ctrlPr>
                                          <a:rPr lang="de-D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sz="1800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  <m:r>
                                  <a:rPr lang="de-DE" sz="1800" i="1">
                                    <a:latin typeface="Cambria Math"/>
                                  </a:rPr>
                                  <m:t>𝑑𝑥</m:t>
                                </m:r>
                                <m:r>
                                  <a:rPr lang="de-DE" sz="1800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sz="1800" b="0" i="1" smtClean="0">
                                        <a:latin typeface="Cambria Math"/>
                                      </a:rPr>
                                      <m:t>𝐹</m:t>
                                    </m:r>
                                    <m:d>
                                      <m:dPr>
                                        <m:ctrlPr>
                                          <a:rPr lang="de-D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sz="1800" b="0" i="1" smtClean="0">
                                            <a:latin typeface="Cambria Math"/>
                                          </a:rPr>
                                          <m:t>𝑔</m:t>
                                        </m:r>
                                        <m:d>
                                          <m:dPr>
                                            <m:ctrlPr>
                                              <a:rPr lang="de-DE" sz="1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de-DE" sz="1800" b="0" i="1" smtClean="0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</m:d>
                                  </m:num>
                                  <m:den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𝑔</m:t>
                                    </m:r>
                                    <m:r>
                                      <a:rPr lang="de-DE" sz="1800">
                                        <a:latin typeface="Cambria Math"/>
                                      </a:rPr>
                                      <m:t>′</m:t>
                                    </m:r>
                                    <m:d>
                                      <m:dPr>
                                        <m:ctrlPr>
                                          <a:rPr lang="de-D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sz="1800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den>
                                </m:f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de-DE" sz="1800" dirty="0" smtClean="0">
                            <a:latin typeface="Albany" pitchFamily="18"/>
                          </a:endParaRPr>
                        </a:p>
                        <a:p>
                          <a:endParaRPr lang="de-DE" sz="800" dirty="0">
                            <a:latin typeface="Albany" pitchFamily="18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de-DE" sz="1800" b="0" i="0" u="none" strike="noStrike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Nur wenn </a:t>
                          </a:r>
                          <a14:m>
                            <m:oMath xmlns:m="http://schemas.openxmlformats.org/officeDocument/2006/math">
                              <m:r>
                                <a:rPr kumimoji="0" lang="de-DE" sz="1800" b="0" i="1" u="none" strike="noStrike" kern="12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𝑔</m:t>
                              </m:r>
                              <m:r>
                                <a:rPr kumimoji="0" lang="de-DE" sz="1800" b="0" i="1" u="none" strike="noStrike" kern="12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r>
                                <a:rPr kumimoji="0" lang="de-DE" sz="1800" b="0" i="1" u="none" strike="noStrike" kern="12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kumimoji="0" lang="de-DE" sz="1800" b="0" i="1" u="none" strike="noStrike" kern="12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)</m:t>
                              </m:r>
                            </m:oMath>
                          </a14:m>
                          <a:r>
                            <a:rPr kumimoji="0" lang="de-DE" sz="1800" b="0" i="0" u="none" strike="noStrike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kumimoji="0" lang="de-DE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linear ist, d.h.  </a:t>
                          </a:r>
                          <a14:m>
                            <m:oMath xmlns:m="http://schemas.openxmlformats.org/officeDocument/2006/math">
                              <m:r>
                                <a:rPr kumimoji="0" lang="de-DE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𝑔</m:t>
                              </m:r>
                              <m:r>
                                <a:rPr kumimoji="0" lang="de-DE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r>
                                <a:rPr kumimoji="0" lang="de-DE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kumimoji="0" lang="de-DE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)=</m:t>
                              </m:r>
                              <m:r>
                                <a:rPr kumimoji="0" lang="de-DE" sz="1800" b="0" i="1" u="none" strike="noStrike" kern="1200" baseline="0" dirty="0" err="1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𝑚𝑥</m:t>
                              </m:r>
                              <m:r>
                                <a:rPr kumimoji="0" lang="de-DE" sz="1800" b="0" i="1" u="none" strike="noStrike" kern="1200" baseline="0" dirty="0" err="1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kumimoji="0" lang="de-DE" sz="1800" b="0" i="1" u="none" strike="noStrike" kern="1200" baseline="0" dirty="0" err="1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𝑏</m:t>
                              </m:r>
                            </m:oMath>
                          </a14:m>
                          <a:r>
                            <a:rPr kumimoji="0" lang="de-DE" sz="18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gilt!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2529403"/>
                  </p:ext>
                </p:extLst>
              </p:nvPr>
            </p:nvGraphicFramePr>
            <p:xfrm>
              <a:off x="821426" y="2276872"/>
              <a:ext cx="7206958" cy="2987656"/>
            </p:xfrm>
            <a:graphic>
              <a:graphicData uri="http://schemas.openxmlformats.org/drawingml/2006/table">
                <a:tbl>
                  <a:tblPr firstRow="1" bandRow="1">
                    <a:tableStyleId>{3C2FFA5D-87B4-456A-9821-1D502468CF0F}</a:tableStyleId>
                  </a:tblPr>
                  <a:tblGrid>
                    <a:gridCol w="193554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27141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785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>
                              <a:solidFill>
                                <a:srgbClr val="0000FF"/>
                              </a:solidFill>
                            </a:rPr>
                            <a:t>Bezeichnung</a:t>
                          </a:r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rgbClr val="0000FF"/>
                              </a:solidFill>
                            </a:rPr>
                            <a:t>Rechenregel</a:t>
                          </a:r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54276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Summenregel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7572" t="-56452" r="-1040" b="-2564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2008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Konstanter Faktor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7572" t="-163025" r="-1040" b="-1672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11544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Kettenregel „rückwärts“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37572" t="-171038" r="-1040" b="-87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5877272"/>
            <a:ext cx="2804403" cy="5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74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lvl="0">
                  <a:buNone/>
                </a:pPr>
                <a:r>
                  <a:rPr lang="de-DE" sz="2200" b="1" dirty="0" smtClean="0">
                    <a:solidFill>
                      <a:srgbClr val="0000FF"/>
                    </a:solidFill>
                  </a:rPr>
                  <a:t>PT 2010 - Aufgabe 2:</a:t>
                </a:r>
              </a:p>
              <a:p>
                <a:pPr>
                  <a:buNone/>
                </a:pPr>
                <a:r>
                  <a:rPr lang="de-DE" sz="2200" dirty="0">
                    <a:solidFill>
                      <a:srgbClr val="000000"/>
                    </a:solidFill>
                  </a:rPr>
                  <a:t>Berechnen Sie das </a:t>
                </a:r>
                <a:r>
                  <a:rPr lang="de-DE" sz="2200" dirty="0" smtClean="0">
                    <a:solidFill>
                      <a:srgbClr val="000000"/>
                    </a:solidFill>
                  </a:rPr>
                  <a:t>Integral                          .		              (</a:t>
                </a:r>
                <a:r>
                  <a:rPr lang="de-DE" sz="2200" dirty="0">
                    <a:solidFill>
                      <a:srgbClr val="000000"/>
                    </a:solidFill>
                  </a:rPr>
                  <a:t>2 VP</a:t>
                </a:r>
                <a:r>
                  <a:rPr lang="de-DE" sz="2200" dirty="0" smtClean="0">
                    <a:solidFill>
                      <a:srgbClr val="000000"/>
                    </a:solidFill>
                  </a:rPr>
                  <a:t>)</a:t>
                </a:r>
              </a:p>
              <a:p>
                <a:pPr lvl="0">
                  <a:buNone/>
                </a:pPr>
                <a:endParaRPr lang="de-DE" sz="2200" dirty="0">
                  <a:solidFill>
                    <a:srgbClr val="000000"/>
                  </a:solidFill>
                </a:endParaRPr>
              </a:p>
              <a:p>
                <a:pPr lvl="0">
                  <a:buNone/>
                </a:pPr>
                <a:r>
                  <a:rPr lang="de-DE" sz="2200" b="1" dirty="0">
                    <a:solidFill>
                      <a:srgbClr val="0000FF"/>
                    </a:solidFill>
                  </a:rPr>
                  <a:t>PT 2009 - Aufgabe 2:</a:t>
                </a:r>
              </a:p>
              <a:p>
                <a:pPr lvl="0">
                  <a:buNone/>
                </a:pPr>
                <a:r>
                  <a:rPr lang="de-DE" sz="2200" dirty="0">
                    <a:solidFill>
                      <a:srgbClr val="000000"/>
                    </a:solidFill>
                  </a:rPr>
                  <a:t>Berechnen Sie das Integral                     </a:t>
                </a:r>
                <a:r>
                  <a:rPr lang="de-DE" sz="2200" dirty="0" smtClean="0">
                    <a:solidFill>
                      <a:srgbClr val="000000"/>
                    </a:solidFill>
                  </a:rPr>
                  <a:t>      .		              (</a:t>
                </a:r>
                <a:r>
                  <a:rPr lang="de-DE" sz="2200" dirty="0">
                    <a:solidFill>
                      <a:srgbClr val="000000"/>
                    </a:solidFill>
                  </a:rPr>
                  <a:t>2 VP</a:t>
                </a:r>
                <a:r>
                  <a:rPr lang="de-DE" sz="2200" dirty="0" smtClean="0">
                    <a:solidFill>
                      <a:srgbClr val="000000"/>
                    </a:solidFill>
                  </a:rPr>
                  <a:t>)</a:t>
                </a:r>
              </a:p>
              <a:p>
                <a:pPr lvl="0">
                  <a:buNone/>
                </a:pPr>
                <a:endParaRPr lang="de-DE" sz="2200" dirty="0">
                  <a:solidFill>
                    <a:srgbClr val="000000"/>
                  </a:solidFill>
                </a:endParaRPr>
              </a:p>
              <a:p>
                <a:pPr lvl="0">
                  <a:buNone/>
                </a:pPr>
                <a:r>
                  <a:rPr lang="de-DE" sz="2200" b="1" dirty="0">
                    <a:solidFill>
                      <a:srgbClr val="0000FF"/>
                    </a:solidFill>
                  </a:rPr>
                  <a:t>PT 2008 - Aufgabe 2:</a:t>
                </a:r>
              </a:p>
              <a:p>
                <a:pPr lvl="0"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𝐺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ist eine Stammfunktion der Funktion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𝑔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mit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𝑔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)=2−3∙</m:t>
                    </m:r>
                    <m:r>
                      <m:rPr>
                        <m:sty m:val="p"/>
                      </m:rP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sin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(4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.</a:t>
                </a:r>
              </a:p>
              <a:p>
                <a:pPr lvl="0">
                  <a:spcAft>
                    <a:spcPts val="0"/>
                  </a:spcAft>
                  <a:buNone/>
                </a:pPr>
                <a:r>
                  <a:rPr lang="de-DE" sz="2200" dirty="0">
                    <a:solidFill>
                      <a:srgbClr val="000000"/>
                    </a:solidFill>
                  </a:rPr>
                  <a:t>Der 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e>
                      <m:e>
                        <m:r>
                          <a:rPr lang="de-DE" sz="22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liegt auf dem Schaubild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𝐺</m:t>
                    </m:r>
                  </m:oMath>
                </a14:m>
                <a:r>
                  <a:rPr lang="de-DE" sz="2200" dirty="0" smtClean="0">
                    <a:solidFill>
                      <a:srgbClr val="000000"/>
                    </a:solidFill>
                  </a:rPr>
                  <a:t>.</a:t>
                </a:r>
              </a:p>
              <a:p>
                <a:pPr lvl="0">
                  <a:spcAft>
                    <a:spcPts val="0"/>
                  </a:spcAft>
                  <a:buNone/>
                </a:pPr>
                <a:r>
                  <a:rPr lang="de-DE" sz="2200" dirty="0" smtClean="0">
                    <a:solidFill>
                      <a:srgbClr val="000000"/>
                    </a:solidFill>
                  </a:rPr>
                  <a:t>Bestimmen Sie einen Funktionsterm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𝐺</m:t>
                    </m:r>
                  </m:oMath>
                </a14:m>
                <a:r>
                  <a:rPr lang="de-DE" sz="2200" dirty="0" smtClean="0">
                    <a:solidFill>
                      <a:srgbClr val="000000"/>
                    </a:solidFill>
                  </a:rPr>
                  <a:t>.		              (2 VP)</a:t>
                </a:r>
                <a:endParaRPr lang="de-DE" sz="22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972" t="-950" r="-8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3627552" y="1746528"/>
                <a:ext cx="1865703" cy="992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kumimoji="0" lang="de-DE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kumimoji="0" lang="de-DE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  <m:sup>
                          <m:r>
                            <a:rPr kumimoji="0" lang="de-DE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𝑒</m:t>
                          </m:r>
                        </m:sup>
                        <m:e>
                          <m:d>
                            <m:dPr>
                              <m:ctrlPr>
                                <a:rPr kumimoji="0" lang="de-DE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0" lang="de-DE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de-DE" sz="2000" b="0" i="0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kumimoji="0" lang="de-DE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kumimoji="0" lang="de-DE" sz="20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+4</m:t>
                              </m:r>
                              <m:r>
                                <a:rPr kumimoji="0" lang="de-DE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kumimoji="0" lang="de-DE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𝑑𝑥</m:t>
                      </m:r>
                    </m:oMath>
                  </m:oMathPara>
                </a14:m>
                <a:endParaRPr kumimoji="0" lang="de-DE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lbany" pitchFamily="18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7552" y="1746528"/>
                <a:ext cx="1865703" cy="9929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3663691" y="2998096"/>
                <a:ext cx="1890133" cy="10179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kumimoji="0" lang="de-DE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0" lang="de-DE" sz="20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</m:t>
                          </m:r>
                        </m:sub>
                        <m:sup>
                          <m:r>
                            <a:rPr kumimoji="0" lang="de-DE" sz="20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9</m:t>
                          </m:r>
                        </m:sup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kumimoji="0" lang="de-DE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kumimoji="0" lang="de-DE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kumimoji="0" lang="de-DE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0" lang="de-DE" sz="2000" b="0" i="0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kumimoji="0" lang="de-DE" sz="20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kumimoji="0" lang="de-DE" sz="20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/>
                                              <a:ea typeface="+mn-ea"/>
                                              <a:cs typeface="+mn-cs"/>
                                            </a:rPr>
                                            <m:t>𝑥</m:t>
                                          </m:r>
                                        </m:e>
                                      </m:rad>
                                    </m:den>
                                  </m:f>
                                  <m:r>
                                    <a:rPr kumimoji="0" lang="de-DE" sz="2000" b="0" i="0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d>
                        </m:e>
                      </m:nary>
                      <m:r>
                        <a:rPr kumimoji="0" lang="de-DE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𝑑𝑥</m:t>
                      </m:r>
                    </m:oMath>
                  </m:oMathPara>
                </a14:m>
                <a:endParaRPr kumimoji="0" lang="de-DE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lbany" pitchFamily="18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3691" y="2998096"/>
                <a:ext cx="1890133" cy="101797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357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Lösung PT 2010 - Aufgabe 2:</a:t>
                </a:r>
              </a:p>
              <a:p>
                <a:pPr marL="0" lvl="0" indent="0">
                  <a:buNone/>
                </a:pPr>
                <a:endParaRPr lang="de-DE" sz="8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de-DE" sz="2000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de-DE" sz="2000" i="1">
                              <a:latin typeface="Cambria Math"/>
                            </a:rPr>
                            <m:t>𝑒</m:t>
                          </m:r>
                        </m:sup>
                        <m:e>
                          <m:d>
                            <m:d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000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de-DE" sz="2000" i="1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de-DE" sz="2000">
                                  <a:latin typeface="Cambria Math"/>
                                </a:rPr>
                                <m:t>+4</m:t>
                              </m:r>
                              <m:r>
                                <m:rPr>
                                  <m:sty m:val="p"/>
                                </m:rPr>
                                <a:rPr lang="de-DE" sz="2000">
                                  <a:latin typeface="Cambria Math"/>
                                </a:rPr>
                                <m:t>x</m:t>
                              </m:r>
                            </m:e>
                          </m:d>
                        </m:e>
                      </m:nary>
                      <m:r>
                        <a:rPr lang="de-DE" sz="2000" i="1">
                          <a:latin typeface="Cambria Math"/>
                        </a:rPr>
                        <m:t>𝑑𝑥</m:t>
                      </m:r>
                      <m:r>
                        <a:rPr lang="de-DE" sz="200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000">
                                  <a:latin typeface="Cambria Math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de-DE" sz="2000">
                                  <a:latin typeface="Cambria Math"/>
                                </a:rPr>
                                <m:t>ln</m:t>
                              </m:r>
                              <m:d>
                                <m:d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000">
                                      <a:latin typeface="Cambria Math"/>
                                    </a:rPr>
                                    <m:t>∣</m:t>
                                  </m:r>
                                  <m:r>
                                    <a:rPr lang="de-DE" sz="20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de-DE" sz="2000">
                                      <a:latin typeface="Cambria Math"/>
                                    </a:rPr>
                                    <m:t>∣</m:t>
                                  </m:r>
                                </m:e>
                              </m:d>
                              <m:r>
                                <a:rPr lang="de-DE" sz="2000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00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de-DE" sz="2000">
                                      <a:latin typeface="Cambria Math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a:rPr lang="de-DE" sz="200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de-DE" sz="200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de-DE" sz="2000" i="1">
                              <a:latin typeface="Cambria Math"/>
                            </a:rPr>
                            <m:t>𝑒</m:t>
                          </m:r>
                        </m:sup>
                      </m:sSubSup>
                      <m:r>
                        <a:rPr lang="de-DE" sz="2000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>
                              <a:latin typeface="Cambria Math"/>
                            </a:rPr>
                            <m:t>2⋅1+2</m:t>
                          </m:r>
                          <m:sSup>
                            <m:sSup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20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de-DE" sz="200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>
                              <a:latin typeface="Cambria Math"/>
                            </a:rPr>
                            <m:t>2⋅0+2</m:t>
                          </m:r>
                        </m:e>
                      </m:d>
                      <m:r>
                        <a:rPr lang="de-DE" sz="200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00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sz="2000" dirty="0"/>
              </a:p>
              <a:p>
                <a:pPr marL="0" indent="0">
                  <a:buNone/>
                </a:pPr>
                <a:endParaRPr lang="de-DE" sz="800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Lösung </a:t>
                </a:r>
                <a:r>
                  <a:rPr lang="de-DE" sz="2400" b="1" dirty="0">
                    <a:solidFill>
                      <a:srgbClr val="0000FF"/>
                    </a:solidFill>
                  </a:rPr>
                  <a:t>PT 2009 - Aufgabe 2</a:t>
                </a:r>
                <a:r>
                  <a:rPr lang="de-DE" sz="2400" b="1" dirty="0" smtClean="0">
                    <a:solidFill>
                      <a:srgbClr val="0000FF"/>
                    </a:solidFill>
                  </a:rPr>
                  <a:t>:</a:t>
                </a:r>
              </a:p>
              <a:p>
                <a:pPr marL="0" indent="0">
                  <a:buNone/>
                </a:pPr>
                <a:endParaRPr lang="de-DE" sz="8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sz="2000">
                              <a:latin typeface="Cambria Math"/>
                            </a:rPr>
                            <m:t>4</m:t>
                          </m:r>
                        </m:sub>
                        <m:sup>
                          <m:r>
                            <a:rPr lang="de-DE" sz="2000">
                              <a:latin typeface="Cambria Math"/>
                            </a:rPr>
                            <m:t>9</m:t>
                          </m:r>
                        </m:sup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sz="2000">
                                          <a:latin typeface="Cambria Math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de-DE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de-DE" sz="20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rad>
                                    </m:den>
                                  </m:f>
                                  <m:r>
                                    <a:rPr lang="de-DE" sz="200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d>
                        </m:e>
                      </m:nary>
                      <m:r>
                        <a:rPr lang="de-DE" sz="2000" i="1">
                          <a:latin typeface="Cambria Math"/>
                        </a:rPr>
                        <m:t>𝑑𝑥</m:t>
                      </m:r>
                      <m:r>
                        <a:rPr lang="de-DE" sz="200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sz="2000">
                              <a:latin typeface="Cambria Math"/>
                            </a:rPr>
                            <m:t>4</m:t>
                          </m:r>
                        </m:sub>
                        <m:sup>
                          <m:r>
                            <a:rPr lang="de-DE" sz="2000">
                              <a:latin typeface="Cambria Math"/>
                            </a:rPr>
                            <m:t>9</m:t>
                          </m:r>
                        </m:sup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000">
                                      <a:latin typeface="Cambria Math"/>
                                    </a:rPr>
                                    <m:t>2⋅</m:t>
                                  </m:r>
                                  <m:sSup>
                                    <m:sSup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20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f>
                                        <m:fPr>
                                          <m:type m:val="lin"/>
                                          <m:ctrlPr>
                                            <a:rPr lang="de-DE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sz="2000">
                                              <a:latin typeface="Cambria Math"/>
                                            </a:rPr>
                                            <m:t>−1</m:t>
                                          </m:r>
                                        </m:num>
                                        <m:den>
                                          <m:r>
                                            <a:rPr lang="de-DE" sz="200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de-DE" sz="200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d>
                        </m:e>
                      </m:nary>
                      <m:r>
                        <a:rPr lang="de-DE" sz="2000" i="1">
                          <a:latin typeface="Cambria Math"/>
                        </a:rPr>
                        <m:t>𝑑𝑥</m:t>
                      </m:r>
                      <m:r>
                        <a:rPr lang="de-DE" sz="200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000">
                                  <a:latin typeface="Cambria Math"/>
                                </a:rPr>
                                <m:t>2⋅</m:t>
                              </m:r>
                              <m:f>
                                <m:f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00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f>
                                    <m:fPr>
                                      <m:type m:val="lin"/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sz="200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de-DE" sz="200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den>
                              </m:f>
                              <m:sSup>
                                <m:sSup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type m:val="lin"/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sz="200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de-DE" sz="200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de-DE" sz="2000">
                                  <a:latin typeface="Cambria Math"/>
                                </a:rPr>
                                <m:t>−</m:t>
                              </m:r>
                              <m:r>
                                <a:rPr lang="de-DE" sz="20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de-DE" sz="2000">
                              <a:latin typeface="Cambria Math"/>
                            </a:rPr>
                            <m:t>4</m:t>
                          </m:r>
                        </m:sub>
                        <m:sup>
                          <m:r>
                            <a:rPr lang="de-DE" sz="2000">
                              <a:latin typeface="Cambria Math"/>
                            </a:rPr>
                            <m:t>9</m:t>
                          </m:r>
                        </m:sup>
                      </m:sSubSup>
                      <m:r>
                        <a:rPr lang="de-DE" sz="2000" b="0" i="1" smtClean="0">
                          <a:latin typeface="Cambria Math"/>
                        </a:rPr>
                        <m:t>                     </m:t>
                      </m:r>
                    </m:oMath>
                  </m:oMathPara>
                </a14:m>
                <a:endParaRPr lang="de-DE" sz="2000" dirty="0"/>
              </a:p>
              <a:p>
                <a:pPr marL="0" indent="0">
                  <a:buNone/>
                </a:pPr>
                <a:r>
                  <a:rPr lang="de-DE" sz="2000" dirty="0"/>
                  <a:t>	</a:t>
                </a:r>
                <a:r>
                  <a:rPr lang="de-DE" sz="2000" dirty="0" smtClean="0"/>
                  <a:t>	  </a:t>
                </a:r>
                <a14:m>
                  <m:oMath xmlns:m="http://schemas.openxmlformats.org/officeDocument/2006/math">
                    <m:r>
                      <a:rPr lang="de-DE" sz="200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000">
                                <a:latin typeface="Cambria Math"/>
                              </a:rPr>
                              <m:t>4</m:t>
                            </m:r>
                            <m:rad>
                              <m:radPr>
                                <m:degHide m:val="on"/>
                                <m:ctrlPr>
                                  <a:rPr lang="de-DE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de-DE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rad>
                            <m:r>
                              <a:rPr lang="de-DE" sz="2000">
                                <a:latin typeface="Cambria Math"/>
                              </a:rPr>
                              <m:t>−</m:t>
                            </m:r>
                            <m:r>
                              <a:rPr lang="de-DE" sz="20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b>
                        <m:r>
                          <a:rPr lang="de-DE" sz="2000">
                            <a:latin typeface="Cambria Math"/>
                          </a:rPr>
                          <m:t>4</m:t>
                        </m:r>
                      </m:sub>
                      <m:sup>
                        <m:r>
                          <a:rPr lang="de-DE" sz="2000">
                            <a:latin typeface="Cambria Math"/>
                          </a:rPr>
                          <m:t>9</m:t>
                        </m:r>
                      </m:sup>
                    </m:sSubSup>
                    <m:r>
                      <a:rPr lang="de-DE" sz="200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>
                            <a:latin typeface="Cambria Math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000">
                                <a:latin typeface="Cambria Math"/>
                              </a:rPr>
                              <m:t>9</m:t>
                            </m:r>
                          </m:e>
                        </m:rad>
                        <m:r>
                          <a:rPr lang="de-DE" sz="2000">
                            <a:latin typeface="Cambria Math"/>
                          </a:rPr>
                          <m:t>−9</m:t>
                        </m:r>
                      </m:e>
                    </m:d>
                    <m:r>
                      <a:rPr lang="de-DE" sz="200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>
                            <a:latin typeface="Cambria Math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000">
                                <a:latin typeface="Cambria Math"/>
                              </a:rPr>
                              <m:t>4</m:t>
                            </m:r>
                          </m:e>
                        </m:rad>
                        <m:r>
                          <a:rPr lang="de-DE" sz="2000">
                            <a:latin typeface="Cambria Math"/>
                          </a:rPr>
                          <m:t>−4</m:t>
                        </m:r>
                      </m:e>
                    </m:d>
                    <m:r>
                      <a:rPr lang="de-DE" sz="2000">
                        <a:latin typeface="Cambria Math"/>
                      </a:rPr>
                      <m:t>=3−4=−1</m:t>
                    </m:r>
                  </m:oMath>
                </a14:m>
                <a:endParaRPr lang="de-DE" sz="20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066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Aft>
                    <a:spcPts val="0"/>
                  </a:spcAft>
                  <a:buFont typeface="StarSymbol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Lösung </a:t>
                </a:r>
                <a:r>
                  <a:rPr lang="de-DE" sz="2400" b="1" dirty="0">
                    <a:solidFill>
                      <a:srgbClr val="0000FF"/>
                    </a:solidFill>
                  </a:rPr>
                  <a:t>PT 2008 - Aufgabe 2:  </a:t>
                </a:r>
                <a:endParaRPr lang="de-DE" sz="2400" b="1" dirty="0" smtClean="0">
                  <a:solidFill>
                    <a:srgbClr val="0000FF"/>
                  </a:solidFill>
                </a:endParaRPr>
              </a:p>
              <a:p>
                <a:pPr marL="0" indent="0">
                  <a:spcAft>
                    <a:spcPts val="0"/>
                  </a:spcAft>
                  <a:buFont typeface="StarSymbol"/>
                  <a:buNone/>
                </a:pPr>
                <a:r>
                  <a:rPr lang="de-DE" sz="2400" dirty="0" smtClean="0"/>
                  <a:t>Bilde </a:t>
                </a:r>
                <a:r>
                  <a:rPr lang="de-DE" sz="2400" dirty="0"/>
                  <a:t>zunächst eine Stammfunktion:</a:t>
                </a:r>
              </a:p>
              <a:p>
                <a:pPr marL="0" lvl="0" indent="0">
                  <a:buNone/>
                </a:pPr>
                <a:r>
                  <a:rPr lang="de-DE" sz="800" dirty="0">
                    <a:solidFill>
                      <a:srgbClr val="000000"/>
                    </a:solidFill>
                  </a:rPr>
                  <a:t/>
                </a:r>
                <a:br>
                  <a:rPr lang="de-DE" sz="800" dirty="0">
                    <a:solidFill>
                      <a:srgbClr val="000000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400" i="1">
                          <a:latin typeface="Cambria Math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i="1">
                                  <a:latin typeface="Cambria Math"/>
                                </a:rPr>
                                <m:t>2−3⋅</m:t>
                              </m:r>
                              <m:r>
                                <m:rPr>
                                  <m:sty m:val="p"/>
                                </m:rPr>
                                <a:rPr lang="de-DE" sz="2400" i="0">
                                  <a:latin typeface="Cambria Math"/>
                                </a:rPr>
                                <m:t>sin</m:t>
                              </m:r>
                              <m:d>
                                <m:d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400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de-DE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</m:nary>
                      <m:r>
                        <a:rPr lang="de-DE" sz="2400" i="1">
                          <a:latin typeface="Cambria Math"/>
                        </a:rPr>
                        <m:t>𝑑𝑥</m:t>
                      </m:r>
                      <m:r>
                        <a:rPr lang="de-DE" sz="2400" i="1">
                          <a:latin typeface="Cambria Math"/>
                        </a:rPr>
                        <m:t>=2</m:t>
                      </m:r>
                      <m:r>
                        <a:rPr lang="de-DE" sz="2400" i="1">
                          <a:latin typeface="Cambria Math"/>
                        </a:rPr>
                        <m:t>𝑥</m:t>
                      </m:r>
                      <m:r>
                        <a:rPr lang="de-DE" sz="2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i="1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de-DE" sz="2400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m:rPr>
                          <m:sty m:val="p"/>
                        </m:rPr>
                        <a:rPr lang="de-DE" sz="2400" i="0">
                          <a:latin typeface="Cambria Math"/>
                        </a:rPr>
                        <m:t>cos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/>
                            </a:rPr>
                            <m:t>4</m:t>
                          </m:r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400" i="1">
                          <a:latin typeface="Cambria Math"/>
                        </a:rPr>
                        <m:t>+</m:t>
                      </m:r>
                      <m:r>
                        <a:rPr lang="de-DE" sz="2400" i="1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de-DE" sz="2400" i="1" dirty="0"/>
              </a:p>
              <a:p>
                <a:pPr marL="0" indent="0">
                  <a:spcAft>
                    <a:spcPts val="0"/>
                  </a:spcAft>
                  <a:buFont typeface="StarSymbol"/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Da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e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auf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𝐺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liegt folgt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, also </a:t>
                </a:r>
                <a:endParaRPr lang="de-DE" sz="2400" dirty="0" smtClean="0">
                  <a:solidFill>
                    <a:srgbClr val="000000"/>
                  </a:solidFill>
                </a:endParaRPr>
              </a:p>
              <a:p>
                <a:pPr marL="0" indent="0">
                  <a:spcAft>
                    <a:spcPts val="0"/>
                  </a:spcAft>
                  <a:buFont typeface="StarSymbol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>
                          <a:latin typeface="Cambria Math"/>
                        </a:rPr>
                        <m:t>1=</m:t>
                      </m:r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de-DE" sz="240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m:rPr>
                          <m:sty m:val="p"/>
                        </m:rPr>
                        <a:rPr lang="de-DE" sz="2400">
                          <a:latin typeface="Cambria Math"/>
                        </a:rPr>
                        <m:t>cos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de-DE" sz="2400">
                          <a:latin typeface="Cambria Math"/>
                        </a:rPr>
                        <m:t>+</m:t>
                      </m:r>
                      <m:r>
                        <a:rPr lang="de-DE" sz="2400" i="1">
                          <a:latin typeface="Cambria Math"/>
                        </a:rPr>
                        <m:t>𝐶</m:t>
                      </m:r>
                      <m:r>
                        <a:rPr lang="de-DE" sz="2400">
                          <a:latin typeface="Cambria Math"/>
                        </a:rPr>
                        <m:t>⇔</m:t>
                      </m:r>
                      <m:r>
                        <a:rPr lang="de-DE" sz="2400" i="1">
                          <a:latin typeface="Cambria Math"/>
                        </a:rPr>
                        <m:t>𝐶</m:t>
                      </m:r>
                      <m:r>
                        <a:rPr lang="de-DE" sz="240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sz="240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de-DE" sz="2400" dirty="0" smtClean="0">
                  <a:solidFill>
                    <a:srgbClr val="000000"/>
                  </a:solidFill>
                </a:endParaRPr>
              </a:p>
              <a:p>
                <a:pPr marL="0" indent="0">
                  <a:spcAft>
                    <a:spcPts val="0"/>
                  </a:spcAft>
                  <a:buFont typeface="StarSymbol"/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Daraus </a:t>
                </a:r>
                <a:r>
                  <a:rPr lang="de-DE" sz="2400" dirty="0">
                    <a:solidFill>
                      <a:srgbClr val="000000"/>
                    </a:solidFill>
                  </a:rPr>
                  <a:t>ergibt sich der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gesuchte </a:t>
                </a:r>
                <a:r>
                  <a:rPr lang="de-DE" sz="2400" dirty="0">
                    <a:solidFill>
                      <a:srgbClr val="000000"/>
                    </a:solidFill>
                  </a:rPr>
                  <a:t>Funktionsterm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: </a:t>
                </a:r>
              </a:p>
              <a:p>
                <a:pPr marL="0" indent="0">
                  <a:spcAft>
                    <a:spcPts val="0"/>
                  </a:spcAft>
                  <a:buFont typeface="StarSymbol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400" i="1">
                          <a:latin typeface="Cambria Math"/>
                        </a:rPr>
                        <m:t>=2</m:t>
                      </m:r>
                      <m:r>
                        <a:rPr lang="de-DE" sz="2400" i="1">
                          <a:latin typeface="Cambria Math"/>
                        </a:rPr>
                        <m:t>𝑥</m:t>
                      </m:r>
                      <m:r>
                        <a:rPr lang="de-DE" sz="2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i="1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de-DE" sz="2400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m:rPr>
                          <m:sty m:val="p"/>
                        </m:rPr>
                        <a:rPr lang="de-DE" sz="2400" i="0">
                          <a:latin typeface="Cambria Math"/>
                        </a:rPr>
                        <m:t>cos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/>
                            </a:rPr>
                            <m:t>4</m:t>
                          </m:r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sz="2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4"/>
          <p:cNvSpPr/>
          <p:nvPr/>
        </p:nvSpPr>
        <p:spPr>
          <a:xfrm flipV="1">
            <a:off x="2915816" y="6021288"/>
            <a:ext cx="3600400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4939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139</Words>
  <Application>Microsoft Office PowerPoint</Application>
  <PresentationFormat>Bildschirmpräsentation (4:3)</PresentationFormat>
  <Paragraphs>67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9" baseType="lpstr">
      <vt:lpstr>Albany</vt:lpstr>
      <vt:lpstr>Andale Sans UI</vt:lpstr>
      <vt:lpstr>Arial</vt:lpstr>
      <vt:lpstr>Calibri</vt:lpstr>
      <vt:lpstr>Cambria Math</vt:lpstr>
      <vt:lpstr>OpenSymbol</vt:lpstr>
      <vt:lpstr>StarSymbol</vt:lpstr>
      <vt:lpstr>Tahoma</vt:lpstr>
      <vt:lpstr>Verdana</vt:lpstr>
      <vt:lpstr>Wingdings</vt:lpstr>
      <vt:lpstr>Wingdings 2</vt:lpstr>
      <vt:lpstr>Galathea</vt:lpstr>
      <vt:lpstr>Aufgabe 2 und 3 - Pflichtteil</vt:lpstr>
      <vt:lpstr>Fähigkeiten für „Integralaufgabe“</vt:lpstr>
      <vt:lpstr>Elementare Integrale</vt:lpstr>
      <vt:lpstr>Rechenregeln für Integrale</vt:lpstr>
      <vt:lpstr>Aufgaben</vt:lpstr>
      <vt:lpstr>Lösungen</vt:lpstr>
      <vt:lpstr>Lösungen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267</cp:revision>
  <dcterms:created xsi:type="dcterms:W3CDTF">2013-03-17T05:38:34Z</dcterms:created>
  <dcterms:modified xsi:type="dcterms:W3CDTF">2018-01-25T18:08:07Z</dcterms:modified>
</cp:coreProperties>
</file>